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df" ContentType="application/pd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A986"/>
    <a:srgbClr val="76C49D"/>
    <a:srgbClr val="A1B592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75"/>
    <p:restoredTop sz="94643"/>
  </p:normalViewPr>
  <p:slideViewPr>
    <p:cSldViewPr snapToGrid="0" snapToObjects="1">
      <p:cViewPr varScale="1">
        <p:scale>
          <a:sx n="122" d="100"/>
          <a:sy n="122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JPG>
</file>

<file path=ppt/media/image2.tiff>
</file>

<file path=ppt/media/image3.tiff>
</file>

<file path=ppt/media/image5.pdf>
</file>

<file path=ppt/media/image7.pd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790757-0286-864E-8646-E9F79140C094}" type="datetimeFigureOut">
              <a:rPr lang="en-US" smtClean="0"/>
              <a:t>3/15/24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A47E1-12A1-4A46-817C-3C49C6C0C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533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3B9B1-BD8B-FF4B-9197-EDF302B1B4C5}" type="datetimeFigureOut">
              <a:rPr lang="en-US" smtClean="0"/>
              <a:t>3/15/24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29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image" Target="../media/image5.pdf"/><Relationship Id="rId7" Type="http://schemas.openxmlformats.org/officeDocument/2006/relationships/image" Target="../media/image8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pdf"/><Relationship Id="rId4" Type="http://schemas.openxmlformats.org/officeDocument/2006/relationships/image" Target="../media/image6.emf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273644"/>
            <a:ext cx="6400798" cy="1655762"/>
          </a:xfrm>
        </p:spPr>
        <p:txBody>
          <a:bodyPr>
            <a:no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bg1"/>
                </a:solidFill>
              </a:rPr>
              <a:t>Background: </a:t>
            </a:r>
            <a:r>
              <a:rPr lang="en-US" sz="2200" i="1" dirty="0">
                <a:solidFill>
                  <a:schemeClr val="bg1"/>
                </a:solidFill>
              </a:rPr>
              <a:t>Bartonella </a:t>
            </a:r>
            <a:r>
              <a:rPr lang="en-US" sz="2200" dirty="0">
                <a:solidFill>
                  <a:schemeClr val="bg1"/>
                </a:solidFill>
              </a:rPr>
              <a:t>spp. is an erythrocytic bacterial pathogen of Malagasy rodents with different genotypes which could demonstrate unique transmission mechanisms.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bg1"/>
                </a:solidFill>
              </a:rPr>
              <a:t>Statistical Question:</a:t>
            </a:r>
            <a:r>
              <a:rPr lang="en-US" sz="22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Is the occurrence of </a:t>
            </a:r>
            <a:r>
              <a:rPr lang="en-US" sz="2400" i="1" dirty="0">
                <a:solidFill>
                  <a:schemeClr val="bg1"/>
                </a:solidFill>
              </a:rPr>
              <a:t>S. </a:t>
            </a:r>
            <a:r>
              <a:rPr lang="en-US" sz="2400" i="1" dirty="0" err="1">
                <a:solidFill>
                  <a:schemeClr val="bg1"/>
                </a:solidFill>
              </a:rPr>
              <a:t>fonquerniei</a:t>
            </a:r>
            <a:r>
              <a:rPr lang="en-US" sz="2400" i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on Malagasy </a:t>
            </a:r>
            <a:r>
              <a:rPr lang="en-US" sz="2400" i="1" dirty="0">
                <a:solidFill>
                  <a:schemeClr val="bg1"/>
                </a:solidFill>
              </a:rPr>
              <a:t>R. </a:t>
            </a:r>
            <a:r>
              <a:rPr lang="en-US" sz="2400" i="1" dirty="0" err="1">
                <a:solidFill>
                  <a:schemeClr val="bg1"/>
                </a:solidFill>
              </a:rPr>
              <a:t>rattus</a:t>
            </a:r>
            <a:r>
              <a:rPr lang="en-US" sz="2400" i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related to (a) the indoor/outdoor locality in which the rat is trapped, (b) abundance of </a:t>
            </a:r>
            <a:r>
              <a:rPr lang="en-US" sz="2400" i="1" dirty="0">
                <a:solidFill>
                  <a:schemeClr val="bg1"/>
                </a:solidFill>
              </a:rPr>
              <a:t>E. </a:t>
            </a:r>
            <a:r>
              <a:rPr lang="en-US" sz="2400" i="1" dirty="0" err="1">
                <a:solidFill>
                  <a:schemeClr val="bg1"/>
                </a:solidFill>
              </a:rPr>
              <a:t>gallinacea</a:t>
            </a:r>
            <a:r>
              <a:rPr lang="en-US" sz="2400" i="1" dirty="0">
                <a:solidFill>
                  <a:schemeClr val="bg1"/>
                </a:solidFill>
              </a:rPr>
              <a:t>, </a:t>
            </a:r>
            <a:r>
              <a:rPr lang="en-US" sz="2400" dirty="0">
                <a:solidFill>
                  <a:schemeClr val="bg1"/>
                </a:solidFill>
              </a:rPr>
              <a:t>and (c) the abundance of </a:t>
            </a:r>
            <a:r>
              <a:rPr lang="en-US" sz="2400" i="1" dirty="0">
                <a:solidFill>
                  <a:schemeClr val="bg1"/>
                </a:solidFill>
              </a:rPr>
              <a:t>X. </a:t>
            </a:r>
            <a:r>
              <a:rPr lang="en-US" sz="2400" i="1" dirty="0" err="1">
                <a:solidFill>
                  <a:schemeClr val="bg1"/>
                </a:solidFill>
              </a:rPr>
              <a:t>cheopsis</a:t>
            </a:r>
            <a:r>
              <a:rPr lang="en-US" sz="2400" dirty="0">
                <a:solidFill>
                  <a:schemeClr val="bg1"/>
                </a:solidFill>
              </a:rPr>
              <a:t> on the same rat?</a:t>
            </a:r>
            <a:endParaRPr lang="en-US" sz="2200" dirty="0">
              <a:solidFill>
                <a:schemeClr val="bg1"/>
              </a:solidFill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bg1"/>
                </a:solidFill>
              </a:rPr>
              <a:t>Mechanistic Question:</a:t>
            </a:r>
            <a:r>
              <a:rPr lang="en-US" sz="2200" dirty="0">
                <a:solidFill>
                  <a:schemeClr val="bg1"/>
                </a:solidFill>
              </a:rPr>
              <a:t> How can we explain the prevalence of different genotypes of </a:t>
            </a:r>
            <a:r>
              <a:rPr lang="en-US" sz="2200" i="1" dirty="0">
                <a:solidFill>
                  <a:schemeClr val="bg1"/>
                </a:solidFill>
              </a:rPr>
              <a:t>Bartonella </a:t>
            </a:r>
            <a:r>
              <a:rPr lang="en-US" sz="2200" dirty="0">
                <a:solidFill>
                  <a:schemeClr val="bg1"/>
                </a:solidFill>
              </a:rPr>
              <a:t>spp. by age class in Malagasy </a:t>
            </a:r>
            <a:r>
              <a:rPr lang="en-US" sz="2200" i="1" dirty="0" err="1">
                <a:solidFill>
                  <a:schemeClr val="bg1"/>
                </a:solidFill>
              </a:rPr>
              <a:t>Rattus</a:t>
            </a:r>
            <a:r>
              <a:rPr lang="en-US" sz="2200" i="1" dirty="0">
                <a:solidFill>
                  <a:schemeClr val="bg1"/>
                </a:solidFill>
              </a:rPr>
              <a:t> </a:t>
            </a:r>
            <a:r>
              <a:rPr lang="en-US" sz="2200" i="1" dirty="0" err="1">
                <a:solidFill>
                  <a:schemeClr val="bg1"/>
                </a:solidFill>
              </a:rPr>
              <a:t>rattus</a:t>
            </a:r>
            <a:r>
              <a:rPr lang="en-US" sz="2200" i="1" dirty="0">
                <a:solidFill>
                  <a:schemeClr val="bg1"/>
                </a:solidFill>
              </a:rPr>
              <a:t>?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bg1"/>
                </a:solidFill>
              </a:rPr>
              <a:t>Acknowledgements: </a:t>
            </a:r>
            <a:r>
              <a:rPr lang="en-US" sz="2200" dirty="0">
                <a:solidFill>
                  <a:schemeClr val="bg1"/>
                </a:solidFill>
              </a:rPr>
              <a:t>Christian and Sophia (readers); Gwen (presentation)</a:t>
            </a:r>
          </a:p>
          <a:p>
            <a:pPr marL="342900" indent="-342900" algn="l">
              <a:buFont typeface="Arial" charset="0"/>
              <a:buChar char="•"/>
            </a:pPr>
            <a:endParaRPr lang="en-US" sz="500" b="1" dirty="0">
              <a:solidFill>
                <a:schemeClr val="bg1"/>
              </a:solidFill>
            </a:endParaRPr>
          </a:p>
          <a:p>
            <a:pPr algn="l"/>
            <a:r>
              <a:rPr lang="en-US" sz="2200" i="1" dirty="0">
                <a:solidFill>
                  <a:schemeClr val="bg1"/>
                </a:solidFill>
              </a:rPr>
              <a:t>Cara Brook, University of Chicago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50787" y="-1279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Transmission dynamics and host-parasite-vector relationships in rodent-borne </a:t>
            </a:r>
            <a:r>
              <a:rPr lang="en-US" i="1" dirty="0" err="1">
                <a:solidFill>
                  <a:schemeClr val="bg1"/>
                </a:solidFill>
              </a:rPr>
              <a:t>Bartonella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spp.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400798" y="4816926"/>
            <a:ext cx="5431377" cy="1959429"/>
            <a:chOff x="6617917" y="4898571"/>
            <a:chExt cx="5431377" cy="19594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1306" t="14888" r="19825" b="21011"/>
            <a:stretch/>
          </p:blipFill>
          <p:spPr>
            <a:xfrm>
              <a:off x="6617917" y="4898571"/>
              <a:ext cx="5431377" cy="1959429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9263743" y="6455229"/>
              <a:ext cx="1556657" cy="174171"/>
            </a:xfrm>
            <a:prstGeom prst="rect">
              <a:avLst/>
            </a:prstGeom>
            <a:solidFill>
              <a:srgbClr val="FFFF00">
                <a:alpha val="2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9" y="1126907"/>
            <a:ext cx="5431376" cy="36900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9C965BD-8EDD-F095-4E9E-6E04453154FD}"/>
              </a:ext>
            </a:extLst>
          </p:cNvPr>
          <p:cNvSpPr/>
          <p:nvPr/>
        </p:nvSpPr>
        <p:spPr>
          <a:xfrm>
            <a:off x="6400797" y="6373584"/>
            <a:ext cx="964099" cy="174171"/>
          </a:xfrm>
          <a:prstGeom prst="rect">
            <a:avLst/>
          </a:prstGeom>
          <a:solidFill>
            <a:srgbClr val="FFF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367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741718"/>
            <a:ext cx="12192000" cy="6117771"/>
          </a:xfrm>
        </p:spPr>
        <p:txBody>
          <a:bodyPr/>
          <a:lstStyle/>
          <a:p>
            <a:r>
              <a:rPr lang="en-US" sz="2200" b="1" dirty="0">
                <a:solidFill>
                  <a:schemeClr val="bg1"/>
                </a:solidFill>
              </a:rPr>
              <a:t>Response Variable: </a:t>
            </a:r>
            <a:r>
              <a:rPr lang="en-US" sz="2200" dirty="0" err="1">
                <a:solidFill>
                  <a:schemeClr val="bg1"/>
                </a:solidFill>
              </a:rPr>
              <a:t>pres</a:t>
            </a:r>
            <a:r>
              <a:rPr lang="en-US" sz="2200" dirty="0">
                <a:solidFill>
                  <a:schemeClr val="bg1"/>
                </a:solidFill>
              </a:rPr>
              <a:t>/abs</a:t>
            </a:r>
            <a:r>
              <a:rPr lang="en-US" sz="2200" i="1" dirty="0">
                <a:solidFill>
                  <a:schemeClr val="bg1"/>
                </a:solidFill>
              </a:rPr>
              <a:t> S. </a:t>
            </a:r>
            <a:r>
              <a:rPr lang="en-US" sz="2200" i="1" dirty="0" err="1">
                <a:solidFill>
                  <a:schemeClr val="bg1"/>
                </a:solidFill>
              </a:rPr>
              <a:t>fonquerniei</a:t>
            </a:r>
            <a:endParaRPr lang="en-US" sz="2200" i="1" dirty="0">
              <a:solidFill>
                <a:schemeClr val="bg1"/>
              </a:solidFill>
            </a:endParaRPr>
          </a:p>
          <a:p>
            <a:r>
              <a:rPr lang="en-US" sz="2200" b="1" dirty="0">
                <a:solidFill>
                  <a:schemeClr val="bg1"/>
                </a:solidFill>
              </a:rPr>
              <a:t>Predictor Variables:  </a:t>
            </a:r>
            <a:r>
              <a:rPr lang="en-US" sz="2200" dirty="0">
                <a:solidFill>
                  <a:schemeClr val="bg1"/>
                </a:solidFill>
              </a:rPr>
              <a:t>abundance of </a:t>
            </a:r>
          </a:p>
          <a:p>
            <a:pPr marL="0" indent="0">
              <a:buNone/>
            </a:pPr>
            <a:r>
              <a:rPr lang="en-US" sz="2200" i="1" dirty="0">
                <a:solidFill>
                  <a:schemeClr val="bg1"/>
                </a:solidFill>
              </a:rPr>
              <a:t>    E. </a:t>
            </a:r>
            <a:r>
              <a:rPr lang="en-US" sz="2200" i="1" dirty="0" err="1">
                <a:solidFill>
                  <a:schemeClr val="bg1"/>
                </a:solidFill>
              </a:rPr>
              <a:t>gallinacea</a:t>
            </a:r>
            <a:r>
              <a:rPr lang="en-US" sz="2200" dirty="0">
                <a:solidFill>
                  <a:schemeClr val="bg1"/>
                </a:solidFill>
              </a:rPr>
              <a:t> (numeric); abundance</a:t>
            </a:r>
            <a:endParaRPr lang="en-US" sz="2200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    of </a:t>
            </a:r>
            <a:r>
              <a:rPr lang="en-US" sz="2200" i="1" dirty="0">
                <a:solidFill>
                  <a:schemeClr val="bg1"/>
                </a:solidFill>
              </a:rPr>
              <a:t>X. </a:t>
            </a:r>
            <a:r>
              <a:rPr lang="en-US" sz="2200" i="1" dirty="0" err="1">
                <a:solidFill>
                  <a:schemeClr val="bg1"/>
                </a:solidFill>
              </a:rPr>
              <a:t>cheopsis</a:t>
            </a:r>
            <a:r>
              <a:rPr lang="en-US" sz="2200" i="1" dirty="0">
                <a:solidFill>
                  <a:schemeClr val="bg1"/>
                </a:solidFill>
              </a:rPr>
              <a:t> </a:t>
            </a:r>
            <a:r>
              <a:rPr lang="en-US" sz="2200" dirty="0">
                <a:solidFill>
                  <a:schemeClr val="bg1"/>
                </a:solidFill>
              </a:rPr>
              <a:t>(numeric);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    indoor/outdoor locality (factor)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Family: </a:t>
            </a:r>
            <a:r>
              <a:rPr lang="en-US" sz="2200" dirty="0">
                <a:solidFill>
                  <a:schemeClr val="bg1"/>
                </a:solidFill>
              </a:rPr>
              <a:t>“binomial”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Link: </a:t>
            </a:r>
            <a:r>
              <a:rPr lang="en-US" sz="2200" dirty="0">
                <a:solidFill>
                  <a:schemeClr val="bg1"/>
                </a:solidFill>
              </a:rPr>
              <a:t>logit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Hypothesis: </a:t>
            </a:r>
            <a:r>
              <a:rPr lang="en-US" sz="2200" i="1" dirty="0">
                <a:solidFill>
                  <a:schemeClr val="bg1"/>
                </a:solidFill>
              </a:rPr>
              <a:t>S. </a:t>
            </a:r>
            <a:r>
              <a:rPr lang="en-US" sz="2200" i="1" dirty="0" err="1">
                <a:solidFill>
                  <a:schemeClr val="bg1"/>
                </a:solidFill>
              </a:rPr>
              <a:t>fonquerniei</a:t>
            </a:r>
            <a:r>
              <a:rPr lang="en-US" sz="2200" i="1" dirty="0">
                <a:solidFill>
                  <a:schemeClr val="bg1"/>
                </a:solidFill>
              </a:rPr>
              <a:t> </a:t>
            </a:r>
            <a:r>
              <a:rPr lang="en-US" sz="2200" dirty="0">
                <a:solidFill>
                  <a:schemeClr val="bg1"/>
                </a:solidFill>
              </a:rPr>
              <a:t>occurrence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    is related to low abundance of </a:t>
            </a:r>
          </a:p>
          <a:p>
            <a:pPr marL="0" indent="0">
              <a:buNone/>
            </a:pPr>
            <a:r>
              <a:rPr lang="en-US" sz="2200" i="1" dirty="0">
                <a:solidFill>
                  <a:schemeClr val="bg1"/>
                </a:solidFill>
              </a:rPr>
              <a:t>    X. </a:t>
            </a:r>
            <a:r>
              <a:rPr lang="en-US" sz="2200" i="1" dirty="0" err="1">
                <a:solidFill>
                  <a:schemeClr val="bg1"/>
                </a:solidFill>
              </a:rPr>
              <a:t>cheopsis</a:t>
            </a:r>
            <a:r>
              <a:rPr lang="en-US" sz="2200" i="1" dirty="0">
                <a:solidFill>
                  <a:schemeClr val="bg1"/>
                </a:solidFill>
              </a:rPr>
              <a:t> </a:t>
            </a:r>
            <a:r>
              <a:rPr lang="en-US" sz="2200" dirty="0">
                <a:solidFill>
                  <a:schemeClr val="bg1"/>
                </a:solidFill>
              </a:rPr>
              <a:t>&amp; outdoor status locality</a:t>
            </a:r>
          </a:p>
          <a:p>
            <a:r>
              <a:rPr lang="en-US" sz="2200" b="1" dirty="0">
                <a:solidFill>
                  <a:schemeClr val="bg1"/>
                </a:solidFill>
              </a:rPr>
              <a:t>R code: </a:t>
            </a:r>
          </a:p>
          <a:p>
            <a:pPr marL="0" indent="0">
              <a:buNone/>
            </a:pPr>
            <a:r>
              <a:rPr lang="en-US" sz="2200" b="1" dirty="0">
                <a:solidFill>
                  <a:schemeClr val="bg1"/>
                </a:solidFill>
              </a:rPr>
              <a:t>    </a:t>
            </a:r>
            <a:r>
              <a:rPr lang="en-US" sz="1700" dirty="0" err="1">
                <a:solidFill>
                  <a:schemeClr val="bg1"/>
                </a:solidFill>
              </a:rPr>
              <a:t>glm</a:t>
            </a:r>
            <a:r>
              <a:rPr lang="en-US" sz="1700" dirty="0">
                <a:solidFill>
                  <a:schemeClr val="bg1"/>
                </a:solidFill>
              </a:rPr>
              <a:t>(</a:t>
            </a:r>
            <a:r>
              <a:rPr lang="en-US" sz="1700" dirty="0" err="1">
                <a:solidFill>
                  <a:schemeClr val="bg1"/>
                </a:solidFill>
              </a:rPr>
              <a:t>pres</a:t>
            </a:r>
            <a:r>
              <a:rPr lang="en-US" sz="1700" dirty="0">
                <a:solidFill>
                  <a:schemeClr val="bg1"/>
                </a:solidFill>
              </a:rPr>
              <a:t>/abs </a:t>
            </a:r>
            <a:r>
              <a:rPr lang="en-US" sz="1700" i="1" dirty="0">
                <a:solidFill>
                  <a:schemeClr val="bg1"/>
                </a:solidFill>
              </a:rPr>
              <a:t>S. </a:t>
            </a:r>
            <a:r>
              <a:rPr lang="en-US" sz="1700" i="1" dirty="0" err="1">
                <a:solidFill>
                  <a:schemeClr val="bg1"/>
                </a:solidFill>
              </a:rPr>
              <a:t>fonquerniei</a:t>
            </a:r>
            <a:r>
              <a:rPr lang="en-US" sz="1700" i="1" dirty="0">
                <a:solidFill>
                  <a:schemeClr val="bg1"/>
                </a:solidFill>
              </a:rPr>
              <a:t> </a:t>
            </a:r>
            <a:r>
              <a:rPr lang="en-US" sz="1700" dirty="0">
                <a:solidFill>
                  <a:schemeClr val="bg1"/>
                </a:solidFill>
              </a:rPr>
              <a:t>~ abundance </a:t>
            </a:r>
            <a:r>
              <a:rPr lang="en-US" sz="1700" i="1" dirty="0">
                <a:solidFill>
                  <a:schemeClr val="bg1"/>
                </a:solidFill>
              </a:rPr>
              <a:t>X. </a:t>
            </a:r>
            <a:r>
              <a:rPr lang="en-US" sz="1700" i="1" dirty="0" err="1">
                <a:solidFill>
                  <a:schemeClr val="bg1"/>
                </a:solidFill>
              </a:rPr>
              <a:t>cheopsis</a:t>
            </a:r>
            <a:r>
              <a:rPr lang="en-US" sz="1700" i="1" dirty="0">
                <a:solidFill>
                  <a:schemeClr val="bg1"/>
                </a:solidFill>
              </a:rPr>
              <a:t> </a:t>
            </a:r>
            <a:r>
              <a:rPr lang="en-US" sz="1700" dirty="0">
                <a:solidFill>
                  <a:schemeClr val="bg1"/>
                </a:solidFill>
              </a:rPr>
              <a:t>+ abundance </a:t>
            </a:r>
            <a:r>
              <a:rPr lang="en-US" sz="1700" i="1" dirty="0">
                <a:solidFill>
                  <a:schemeClr val="bg1"/>
                </a:solidFill>
              </a:rPr>
              <a:t>E. </a:t>
            </a:r>
            <a:r>
              <a:rPr lang="en-US" sz="1700" i="1" dirty="0" err="1">
                <a:solidFill>
                  <a:schemeClr val="bg1"/>
                </a:solidFill>
              </a:rPr>
              <a:t>gallinacea</a:t>
            </a:r>
            <a:r>
              <a:rPr lang="en-US" sz="1700" i="1" dirty="0">
                <a:solidFill>
                  <a:schemeClr val="bg1"/>
                </a:solidFill>
              </a:rPr>
              <a:t> </a:t>
            </a:r>
            <a:r>
              <a:rPr lang="en-US" sz="1700" dirty="0">
                <a:solidFill>
                  <a:schemeClr val="bg1"/>
                </a:solidFill>
              </a:rPr>
              <a:t>+ </a:t>
            </a:r>
            <a:r>
              <a:rPr lang="en-US" sz="1700" dirty="0" err="1">
                <a:solidFill>
                  <a:schemeClr val="bg1"/>
                </a:solidFill>
              </a:rPr>
              <a:t>indoor_outdoor</a:t>
            </a:r>
            <a:r>
              <a:rPr lang="en-US" sz="1700" dirty="0">
                <a:solidFill>
                  <a:schemeClr val="bg1"/>
                </a:solidFill>
              </a:rPr>
              <a:t>, family=“binomial”, data = </a:t>
            </a:r>
            <a:r>
              <a:rPr lang="en-US" sz="1700" dirty="0" err="1">
                <a:solidFill>
                  <a:schemeClr val="bg1"/>
                </a:solidFill>
              </a:rPr>
              <a:t>madarat</a:t>
            </a:r>
            <a:r>
              <a:rPr lang="en-US" sz="1700" dirty="0">
                <a:solidFill>
                  <a:schemeClr val="bg1"/>
                </a:solidFill>
              </a:rPr>
              <a:t>)</a:t>
            </a:r>
            <a:endParaRPr lang="en-US" sz="1700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7971" y="203127"/>
            <a:ext cx="11255829" cy="1325563"/>
          </a:xfrm>
        </p:spPr>
        <p:txBody>
          <a:bodyPr>
            <a:noAutofit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Statistical Question:</a:t>
            </a:r>
            <a:br>
              <a:rPr lang="en-US" sz="2600" b="1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Is the occurrence of </a:t>
            </a:r>
            <a:r>
              <a:rPr lang="en-US" sz="2600" i="1" dirty="0">
                <a:solidFill>
                  <a:schemeClr val="bg1"/>
                </a:solidFill>
              </a:rPr>
              <a:t>S. </a:t>
            </a:r>
            <a:r>
              <a:rPr lang="en-US" sz="2600" i="1" dirty="0" err="1">
                <a:solidFill>
                  <a:schemeClr val="bg1"/>
                </a:solidFill>
              </a:rPr>
              <a:t>fonquerniei</a:t>
            </a:r>
            <a:r>
              <a:rPr lang="en-US" sz="2600" i="1" dirty="0">
                <a:solidFill>
                  <a:schemeClr val="bg1"/>
                </a:solidFill>
              </a:rPr>
              <a:t> </a:t>
            </a:r>
            <a:r>
              <a:rPr lang="en-US" sz="2600" dirty="0">
                <a:solidFill>
                  <a:schemeClr val="bg1"/>
                </a:solidFill>
              </a:rPr>
              <a:t>on Malagasy </a:t>
            </a:r>
            <a:r>
              <a:rPr lang="en-US" sz="2600" i="1" dirty="0">
                <a:solidFill>
                  <a:schemeClr val="bg1"/>
                </a:solidFill>
              </a:rPr>
              <a:t>R. </a:t>
            </a:r>
            <a:r>
              <a:rPr lang="en-US" sz="2600" i="1" dirty="0" err="1">
                <a:solidFill>
                  <a:schemeClr val="bg1"/>
                </a:solidFill>
              </a:rPr>
              <a:t>rattus</a:t>
            </a:r>
            <a:r>
              <a:rPr lang="en-US" sz="2600" i="1" dirty="0">
                <a:solidFill>
                  <a:schemeClr val="bg1"/>
                </a:solidFill>
              </a:rPr>
              <a:t> </a:t>
            </a:r>
            <a:r>
              <a:rPr lang="en-US" sz="2600" dirty="0">
                <a:solidFill>
                  <a:schemeClr val="bg1"/>
                </a:solidFill>
              </a:rPr>
              <a:t>related to (a) the indoor/outdoor locality in which the rat is trapped, (b) abundance of </a:t>
            </a:r>
            <a:r>
              <a:rPr lang="en-US" sz="2600" i="1" dirty="0">
                <a:solidFill>
                  <a:schemeClr val="bg1"/>
                </a:solidFill>
              </a:rPr>
              <a:t>E. </a:t>
            </a:r>
            <a:r>
              <a:rPr lang="en-US" sz="2600" i="1" dirty="0" err="1">
                <a:solidFill>
                  <a:schemeClr val="bg1"/>
                </a:solidFill>
              </a:rPr>
              <a:t>gallinacea</a:t>
            </a:r>
            <a:r>
              <a:rPr lang="en-US" sz="2600" i="1" dirty="0">
                <a:solidFill>
                  <a:schemeClr val="bg1"/>
                </a:solidFill>
              </a:rPr>
              <a:t>, </a:t>
            </a:r>
            <a:r>
              <a:rPr lang="en-US" sz="2600" dirty="0">
                <a:solidFill>
                  <a:schemeClr val="bg1"/>
                </a:solidFill>
              </a:rPr>
              <a:t>and (c) the abundance of </a:t>
            </a:r>
            <a:r>
              <a:rPr lang="en-US" sz="2600" i="1" dirty="0">
                <a:solidFill>
                  <a:schemeClr val="bg1"/>
                </a:solidFill>
              </a:rPr>
              <a:t>X. </a:t>
            </a:r>
            <a:r>
              <a:rPr lang="en-US" sz="2600" i="1" dirty="0" err="1">
                <a:solidFill>
                  <a:schemeClr val="bg1"/>
                </a:solidFill>
              </a:rPr>
              <a:t>cheopsis</a:t>
            </a:r>
            <a:r>
              <a:rPr lang="en-US" sz="2600" dirty="0">
                <a:solidFill>
                  <a:schemeClr val="bg1"/>
                </a:solidFill>
              </a:rPr>
              <a:t> on the same rat?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08" y="2503710"/>
            <a:ext cx="7428292" cy="386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Mechanistic Question:</a:t>
            </a:r>
            <a:r>
              <a:rPr lang="en-US" sz="2600" dirty="0">
                <a:solidFill>
                  <a:schemeClr val="bg1"/>
                </a:solidFill>
              </a:rPr>
              <a:t> 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How can we explain the prevalence of different serotypes of </a:t>
            </a:r>
            <a:r>
              <a:rPr lang="en-US" sz="2600" i="1" dirty="0" err="1">
                <a:solidFill>
                  <a:schemeClr val="bg1"/>
                </a:solidFill>
              </a:rPr>
              <a:t>Bartonella</a:t>
            </a:r>
            <a:r>
              <a:rPr lang="en-US" sz="2600" i="1" dirty="0">
                <a:solidFill>
                  <a:schemeClr val="bg1"/>
                </a:solidFill>
              </a:rPr>
              <a:t> </a:t>
            </a:r>
            <a:r>
              <a:rPr lang="en-US" sz="2600" dirty="0">
                <a:solidFill>
                  <a:schemeClr val="bg1"/>
                </a:solidFill>
              </a:rPr>
              <a:t>spp. by age class in Malagasy </a:t>
            </a:r>
            <a:r>
              <a:rPr lang="en-US" sz="2600" i="1" dirty="0" err="1">
                <a:solidFill>
                  <a:schemeClr val="bg1"/>
                </a:solidFill>
              </a:rPr>
              <a:t>Rattus</a:t>
            </a:r>
            <a:r>
              <a:rPr lang="en-US" sz="2600" i="1" dirty="0">
                <a:solidFill>
                  <a:schemeClr val="bg1"/>
                </a:solidFill>
              </a:rPr>
              <a:t> </a:t>
            </a:r>
            <a:r>
              <a:rPr lang="en-US" sz="2600" i="1" dirty="0" err="1">
                <a:solidFill>
                  <a:schemeClr val="bg1"/>
                </a:solidFill>
              </a:rPr>
              <a:t>rattus</a:t>
            </a:r>
            <a:r>
              <a:rPr lang="en-US" sz="2600" i="1" dirty="0">
                <a:solidFill>
                  <a:schemeClr val="bg1"/>
                </a:solidFill>
              </a:rPr>
              <a:t>?</a:t>
            </a:r>
            <a:endParaRPr lang="en-US" sz="2600" dirty="0">
              <a:solidFill>
                <a:schemeClr val="bg1"/>
              </a:solidFill>
            </a:endParaRPr>
          </a:p>
        </p:txBody>
      </p:sp>
      <p:pic>
        <p:nvPicPr>
          <p:cNvPr id="4" name="Content Placeholder 10" descr="Fig2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489611" y="4117885"/>
            <a:ext cx="4248125" cy="2336305"/>
          </a:xfrm>
        </p:spPr>
      </p:pic>
      <p:pic>
        <p:nvPicPr>
          <p:cNvPr id="5" name="Picture 4" descr="Fig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4122416"/>
            <a:ext cx="3229125" cy="2313369"/>
          </a:xfrm>
          <a:prstGeom prst="rect">
            <a:avLst/>
          </a:prstGeom>
        </p:spPr>
      </p:pic>
      <p:pic>
        <p:nvPicPr>
          <p:cNvPr id="6" name="Picture 5" descr="Fig2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08" y="1626625"/>
            <a:ext cx="3467610" cy="2311740"/>
          </a:xfrm>
          <a:prstGeom prst="rect">
            <a:avLst/>
          </a:prstGeom>
        </p:spPr>
      </p:pic>
      <p:pic>
        <p:nvPicPr>
          <p:cNvPr id="7" name="Picture 6" descr="Fig2F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1663435"/>
            <a:ext cx="3266321" cy="2311740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740917" y="6254902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/>
                </a:solidFill>
              </a:rPr>
              <a:t>Age (days)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 rot="16200000">
            <a:off x="3021237" y="2390351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>
                <a:solidFill>
                  <a:schemeClr val="bg1"/>
                </a:solidFill>
              </a:rPr>
              <a:t>Bartonella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phoceensis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</a:p>
          <a:p>
            <a:r>
              <a:rPr lang="en-US" sz="1600" dirty="0">
                <a:solidFill>
                  <a:schemeClr val="bg1"/>
                </a:solidFill>
              </a:rPr>
              <a:t>prevalence</a:t>
            </a:r>
            <a:endParaRPr lang="en-US" sz="1600" i="1" dirty="0">
              <a:solidFill>
                <a:schemeClr val="bg1"/>
              </a:solidFill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 rot="16200000">
            <a:off x="7355312" y="2562370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/>
                </a:solidFill>
              </a:rPr>
              <a:t>Force of Infection (days-1)</a:t>
            </a: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 rot="16200000">
            <a:off x="7355313" y="4943864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/>
                </a:solidFill>
              </a:rPr>
              <a:t>Force of Infection (days-1)</a:t>
            </a: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9800877" y="6259338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solidFill>
                  <a:schemeClr val="bg1"/>
                </a:solidFill>
              </a:rPr>
              <a:t>Age (days)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 rot="16200000">
            <a:off x="3045759" y="4733658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>
                <a:solidFill>
                  <a:schemeClr val="bg1"/>
                </a:solidFill>
              </a:rPr>
              <a:t>Bartonella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i="1" dirty="0" err="1">
                <a:solidFill>
                  <a:schemeClr val="bg1"/>
                </a:solidFill>
              </a:rPr>
              <a:t>elizabethae</a:t>
            </a:r>
            <a:endParaRPr lang="en-US" sz="1600" i="1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prevalence</a:t>
            </a:r>
            <a:endParaRPr lang="en-US" sz="1600" i="1" dirty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378624" y="925761"/>
            <a:ext cx="3745298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l-GR" sz="1600" dirty="0">
                <a:solidFill>
                  <a:schemeClr val="bg1"/>
                </a:solidFill>
                <a:latin typeface="Cambria Math"/>
                <a:cs typeface="Cambria Math"/>
              </a:rPr>
              <a:t>λ</a:t>
            </a:r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 = force of infection;</a:t>
            </a:r>
          </a:p>
          <a:p>
            <a:pPr algn="r"/>
            <a:r>
              <a:rPr lang="el-GR" sz="1600" dirty="0">
                <a:solidFill>
                  <a:schemeClr val="bg1"/>
                </a:solidFill>
                <a:latin typeface="Cambria Math"/>
                <a:cs typeface="Cambria Math"/>
              </a:rPr>
              <a:t>σ</a:t>
            </a:r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 = rate of waning immunity</a:t>
            </a:r>
          </a:p>
          <a:p>
            <a:pPr algn="r"/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 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771117" y="1307231"/>
            <a:ext cx="2805997" cy="1975507"/>
            <a:chOff x="771117" y="1307231"/>
            <a:chExt cx="2805997" cy="1975507"/>
          </a:xfrm>
        </p:grpSpPr>
        <p:sp>
          <p:nvSpPr>
            <p:cNvPr id="8" name="Rectangle 7"/>
            <p:cNvSpPr/>
            <p:nvPr/>
          </p:nvSpPr>
          <p:spPr>
            <a:xfrm>
              <a:off x="1024235" y="1506932"/>
              <a:ext cx="802466" cy="7829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43977" y="1538173"/>
              <a:ext cx="783774" cy="76588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1908061" y="1940388"/>
              <a:ext cx="536368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563780" y="1307231"/>
              <a:ext cx="1147980" cy="8194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bg1"/>
                  </a:solidFill>
                  <a:latin typeface="Cambria Math"/>
                  <a:cs typeface="Cambria Math"/>
                </a:rPr>
                <a:t>λ</a:t>
              </a:r>
              <a:r>
                <a:rPr lang="en-US" sz="1000" dirty="0">
                  <a:solidFill>
                    <a:schemeClr val="bg1"/>
                  </a:solidFill>
                  <a:latin typeface="Cambria Math"/>
                  <a:cs typeface="Cambria Math"/>
                </a:rPr>
                <a:t> </a:t>
              </a:r>
              <a:endParaRPr lang="en-US" sz="2000" dirty="0">
                <a:solidFill>
                  <a:schemeClr val="bg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5" name="Object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95144015"/>
                </p:ext>
              </p:extLst>
            </p:nvPr>
          </p:nvGraphicFramePr>
          <p:xfrm>
            <a:off x="771117" y="2477312"/>
            <a:ext cx="2805997" cy="8054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371600" imgH="393700" progId="Equation.3">
                    <p:embed/>
                  </p:oleObj>
                </mc:Choice>
                <mc:Fallback>
                  <p:oleObj name="Equation" r:id="rId6" imgW="13716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771117" y="2477312"/>
                          <a:ext cx="2805997" cy="805426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8" name="Group 27"/>
          <p:cNvGrpSpPr/>
          <p:nvPr/>
        </p:nvGrpSpPr>
        <p:grpSpPr>
          <a:xfrm>
            <a:off x="128691" y="4213493"/>
            <a:ext cx="3925947" cy="2340740"/>
            <a:chOff x="444377" y="4213493"/>
            <a:chExt cx="3925947" cy="2340740"/>
          </a:xfrm>
        </p:grpSpPr>
        <p:sp>
          <p:nvSpPr>
            <p:cNvPr id="12" name="Rectangle 11"/>
            <p:cNvSpPr/>
            <p:nvPr/>
          </p:nvSpPr>
          <p:spPr>
            <a:xfrm>
              <a:off x="1226430" y="4361587"/>
              <a:ext cx="717869" cy="78192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95196" y="4383195"/>
              <a:ext cx="701148" cy="76486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107584" y="4821496"/>
              <a:ext cx="479824" cy="0"/>
            </a:xfrm>
            <a:prstGeom prst="straightConnector1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1856964" y="4213493"/>
              <a:ext cx="1026960" cy="8183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bg1"/>
                  </a:solidFill>
                  <a:latin typeface="Cambria Math"/>
                  <a:cs typeface="Cambria Math"/>
                </a:rPr>
                <a:t>λ</a:t>
              </a:r>
              <a:r>
                <a:rPr lang="en-US" dirty="0">
                  <a:solidFill>
                    <a:schemeClr val="bg1"/>
                  </a:solidFill>
                  <a:latin typeface="Cambria Math"/>
                  <a:cs typeface="Cambria Math"/>
                </a:rPr>
                <a:t> </a:t>
              </a:r>
            </a:p>
          </p:txBody>
        </p:sp>
        <p:sp>
          <p:nvSpPr>
            <p:cNvPr id="16" name="U-Turn Arrow 15"/>
            <p:cNvSpPr/>
            <p:nvPr/>
          </p:nvSpPr>
          <p:spPr>
            <a:xfrm rot="10800000">
              <a:off x="1482554" y="5128515"/>
              <a:ext cx="1561405" cy="358570"/>
            </a:xfrm>
            <a:prstGeom prst="uturnArrow">
              <a:avLst>
                <a:gd name="adj1" fmla="val 4388"/>
                <a:gd name="adj2" fmla="val 25000"/>
                <a:gd name="adj3" fmla="val 22806"/>
                <a:gd name="adj4" fmla="val 50000"/>
                <a:gd name="adj5" fmla="val 7500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793790" y="4937559"/>
              <a:ext cx="966325" cy="5775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bg1"/>
                  </a:solidFill>
                  <a:latin typeface="Cambria Math"/>
                  <a:cs typeface="Cambria Math"/>
                </a:rPr>
                <a:t>σ</a:t>
              </a:r>
              <a:endParaRPr lang="en-US" dirty="0">
                <a:solidFill>
                  <a:schemeClr val="bg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6" name="Object 2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909310"/>
                </p:ext>
              </p:extLst>
            </p:nvPr>
          </p:nvGraphicFramePr>
          <p:xfrm>
            <a:off x="444377" y="5720641"/>
            <a:ext cx="3925947" cy="8335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1854200" imgH="393700" progId="Equation.3">
                    <p:embed/>
                  </p:oleObj>
                </mc:Choice>
                <mc:Fallback>
                  <p:oleObj name="Equation" r:id="rId8" imgW="1854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444377" y="5720641"/>
                          <a:ext cx="3925947" cy="833592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BB7AECE9-F370-BC40-930F-0CE064304B7D}"/>
              </a:ext>
            </a:extLst>
          </p:cNvPr>
          <p:cNvSpPr/>
          <p:nvPr/>
        </p:nvSpPr>
        <p:spPr>
          <a:xfrm>
            <a:off x="4874202" y="881402"/>
            <a:ext cx="2375744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S = susceptible rats</a:t>
            </a:r>
          </a:p>
          <a:p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I = infectious rats</a:t>
            </a:r>
          </a:p>
          <a:p>
            <a:r>
              <a:rPr lang="en-US" sz="1600" dirty="0">
                <a:solidFill>
                  <a:schemeClr val="bg1"/>
                </a:solidFill>
                <a:latin typeface="Cambria Math"/>
                <a:cs typeface="Cambria Math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02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5" y="190953"/>
            <a:ext cx="2351314" cy="843188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Next Steps: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" y="1132113"/>
            <a:ext cx="7157356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</a:rPr>
              <a:t>Conduct further field studies in lowland regions of Madagascar to determine whether the distribution of </a:t>
            </a:r>
            <a:r>
              <a:rPr lang="en-US" sz="2700" i="1" dirty="0">
                <a:solidFill>
                  <a:schemeClr val="bg1"/>
                </a:solidFill>
              </a:rPr>
              <a:t>B. </a:t>
            </a:r>
            <a:r>
              <a:rPr lang="en-US" sz="2700" i="1" dirty="0" err="1">
                <a:solidFill>
                  <a:schemeClr val="bg1"/>
                </a:solidFill>
              </a:rPr>
              <a:t>elizabethae</a:t>
            </a:r>
            <a:r>
              <a:rPr lang="en-US" sz="2700" i="1" dirty="0">
                <a:solidFill>
                  <a:schemeClr val="bg1"/>
                </a:solidFill>
              </a:rPr>
              <a:t> </a:t>
            </a:r>
            <a:r>
              <a:rPr lang="en-US" sz="2700" dirty="0">
                <a:solidFill>
                  <a:schemeClr val="bg1"/>
                </a:solidFill>
              </a:rPr>
              <a:t>is limited to the highland range of </a:t>
            </a:r>
            <a:r>
              <a:rPr lang="en-US" sz="2700" i="1" dirty="0">
                <a:solidFill>
                  <a:schemeClr val="bg1"/>
                </a:solidFill>
              </a:rPr>
              <a:t>S. </a:t>
            </a:r>
            <a:r>
              <a:rPr lang="en-US" sz="2700" i="1" dirty="0" err="1">
                <a:solidFill>
                  <a:schemeClr val="bg1"/>
                </a:solidFill>
              </a:rPr>
              <a:t>fonquerniei</a:t>
            </a:r>
            <a:endParaRPr lang="en-US" sz="2700" i="1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</a:rPr>
              <a:t>Conduct serological tests on </a:t>
            </a:r>
            <a:r>
              <a:rPr lang="en-US" sz="2700" i="1" dirty="0">
                <a:solidFill>
                  <a:schemeClr val="bg1"/>
                </a:solidFill>
              </a:rPr>
              <a:t>R. </a:t>
            </a:r>
            <a:r>
              <a:rPr lang="en-US" sz="2700" i="1" dirty="0" err="1">
                <a:solidFill>
                  <a:schemeClr val="bg1"/>
                </a:solidFill>
              </a:rPr>
              <a:t>rattus</a:t>
            </a:r>
            <a:r>
              <a:rPr lang="en-US" sz="2700" i="1" dirty="0">
                <a:solidFill>
                  <a:schemeClr val="bg1"/>
                </a:solidFill>
              </a:rPr>
              <a:t> </a:t>
            </a:r>
            <a:r>
              <a:rPr lang="en-US" sz="2700" dirty="0">
                <a:solidFill>
                  <a:schemeClr val="bg1"/>
                </a:solidFill>
              </a:rPr>
              <a:t>blood to attempt to identify a whether </a:t>
            </a:r>
            <a:r>
              <a:rPr lang="en-US" sz="2700" i="1" dirty="0" err="1">
                <a:solidFill>
                  <a:schemeClr val="bg1"/>
                </a:solidFill>
              </a:rPr>
              <a:t>Bartonella</a:t>
            </a:r>
            <a:r>
              <a:rPr lang="en-US" sz="2700" i="1" dirty="0">
                <a:solidFill>
                  <a:schemeClr val="bg1"/>
                </a:solidFill>
              </a:rPr>
              <a:t> </a:t>
            </a:r>
            <a:r>
              <a:rPr lang="en-US" sz="2700" dirty="0">
                <a:solidFill>
                  <a:schemeClr val="bg1"/>
                </a:solidFill>
              </a:rPr>
              <a:t>spp. negative rats are recovered or susceptible. 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>
                <a:solidFill>
                  <a:schemeClr val="bg1"/>
                </a:solidFill>
              </a:rPr>
              <a:t>Fit relevant mechanistic transmission models to age-</a:t>
            </a:r>
            <a:r>
              <a:rPr lang="en-US" sz="2700" dirty="0" err="1">
                <a:solidFill>
                  <a:schemeClr val="bg1"/>
                </a:solidFill>
              </a:rPr>
              <a:t>seroprevalence</a:t>
            </a:r>
            <a:r>
              <a:rPr lang="en-US" sz="2700" dirty="0">
                <a:solidFill>
                  <a:schemeClr val="bg1"/>
                </a:solidFill>
              </a:rPr>
              <a:t> 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5" t="15093" r="21511" b="2136"/>
          <a:stretch/>
        </p:blipFill>
        <p:spPr>
          <a:xfrm>
            <a:off x="7168924" y="1219200"/>
            <a:ext cx="4892167" cy="535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504</TotalTime>
  <Words>434</Words>
  <Application>Microsoft Macintosh PowerPoint</Application>
  <PresentationFormat>Widescreen</PresentationFormat>
  <Paragraphs>46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Equation</vt:lpstr>
      <vt:lpstr>PowerPoint Presentation</vt:lpstr>
      <vt:lpstr>Statistical Question: Is the occurrence of S. fonquerniei on Malagasy R. rattus related to (a) the indoor/outdoor locality in which the rat is trapped, (b) abundance of E. gallinacea, and (c) the abundance of X. cheopsis on the same rat?</vt:lpstr>
      <vt:lpstr>Mechanistic Question:  How can we explain the prevalence of different serotypes of Bartonella spp. by age class in Malagasy Rattus rattus?</vt:lpstr>
      <vt:lpstr>Next Steps: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Cara Brook</dc:creator>
  <cp:lastModifiedBy>Cara Brook</cp:lastModifiedBy>
  <cp:revision>23</cp:revision>
  <dcterms:created xsi:type="dcterms:W3CDTF">2018-01-18T12:23:20Z</dcterms:created>
  <dcterms:modified xsi:type="dcterms:W3CDTF">2024-03-15T18:29:32Z</dcterms:modified>
</cp:coreProperties>
</file>

<file path=docProps/thumbnail.jpeg>
</file>